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24"/>
  </p:notesMasterIdLst>
  <p:sldIdLst>
    <p:sldId id="256" r:id="rId2"/>
    <p:sldId id="264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74" r:id="rId13"/>
    <p:sldId id="270" r:id="rId14"/>
    <p:sldId id="271" r:id="rId15"/>
    <p:sldId id="275" r:id="rId16"/>
    <p:sldId id="281" r:id="rId17"/>
    <p:sldId id="276" r:id="rId18"/>
    <p:sldId id="277" r:id="rId19"/>
    <p:sldId id="279" r:id="rId20"/>
    <p:sldId id="282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BD140-F4D3-E640-A07C-57B9DF089506}" v="168" dt="2022-06-30T15:56:24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0"/>
  </p:normalViewPr>
  <p:slideViewPr>
    <p:cSldViewPr snapToGrid="0" snapToObjects="1">
      <p:cViewPr varScale="1">
        <p:scale>
          <a:sx n="133" d="100"/>
          <a:sy n="133" d="100"/>
        </p:scale>
        <p:origin x="224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541DF-0F0D-420E-84A3-5DFFD38218A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7FC608-238A-49ED-9AFB-461CDACC0971}">
      <dgm:prSet/>
      <dgm:spPr/>
      <dgm:t>
        <a:bodyPr/>
        <a:lstStyle/>
        <a:p>
          <a:r>
            <a:rPr lang="es-ES"/>
            <a:t>How many rows per seconds are we reading?</a:t>
          </a:r>
        </a:p>
      </dgm:t>
    </dgm:pt>
    <dgm:pt modelId="{2F4B99CD-62A2-4934-BA95-5F9E428817F1}" type="parTrans" cxnId="{53CFE6B6-7A1D-4079-A2A5-B04E09DFF353}">
      <dgm:prSet/>
      <dgm:spPr/>
      <dgm:t>
        <a:bodyPr/>
        <a:lstStyle/>
        <a:p>
          <a:endParaRPr lang="en-US"/>
        </a:p>
      </dgm:t>
    </dgm:pt>
    <dgm:pt modelId="{7781152A-D1F6-4F48-8868-39B6B0FBAD39}" type="sibTrans" cxnId="{53CFE6B6-7A1D-4079-A2A5-B04E09DFF353}">
      <dgm:prSet/>
      <dgm:spPr/>
      <dgm:t>
        <a:bodyPr/>
        <a:lstStyle/>
        <a:p>
          <a:endParaRPr lang="en-US"/>
        </a:p>
      </dgm:t>
    </dgm:pt>
    <dgm:pt modelId="{B360259D-EB85-4C0E-9674-7C520AF317C5}">
      <dgm:prSet/>
      <dgm:spPr/>
      <dgm:t>
        <a:bodyPr/>
        <a:lstStyle/>
        <a:p>
          <a:r>
            <a:rPr lang="en-US"/>
            <a:t>How much latency is procuding our system?</a:t>
          </a:r>
        </a:p>
      </dgm:t>
    </dgm:pt>
    <dgm:pt modelId="{345A70BD-C6DA-4A10-A983-ECB065C4EDF3}" type="parTrans" cxnId="{7F4D0411-7F1A-4730-808A-D21BBCD31B79}">
      <dgm:prSet/>
      <dgm:spPr/>
      <dgm:t>
        <a:bodyPr/>
        <a:lstStyle/>
        <a:p>
          <a:endParaRPr lang="en-US"/>
        </a:p>
      </dgm:t>
    </dgm:pt>
    <dgm:pt modelId="{D32120B3-4A97-479E-BC96-C55EFB6BB730}" type="sibTrans" cxnId="{7F4D0411-7F1A-4730-808A-D21BBCD31B79}">
      <dgm:prSet/>
      <dgm:spPr/>
      <dgm:t>
        <a:bodyPr/>
        <a:lstStyle/>
        <a:p>
          <a:endParaRPr lang="en-US"/>
        </a:p>
      </dgm:t>
    </dgm:pt>
    <dgm:pt modelId="{D9D3A70A-A9C6-B84E-82F4-DDF6545C610F}" type="pres">
      <dgm:prSet presAssocID="{39E541DF-0F0D-420E-84A3-5DFFD38218A7}" presName="linear" presStyleCnt="0">
        <dgm:presLayoutVars>
          <dgm:animLvl val="lvl"/>
          <dgm:resizeHandles val="exact"/>
        </dgm:presLayoutVars>
      </dgm:prSet>
      <dgm:spPr/>
    </dgm:pt>
    <dgm:pt modelId="{5AE887C0-3423-9C46-88B5-375159E32853}" type="pres">
      <dgm:prSet presAssocID="{F47FC608-238A-49ED-9AFB-461CDACC09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352556-7CFC-A14C-B55B-DD065AD4E5FD}" type="pres">
      <dgm:prSet presAssocID="{7781152A-D1F6-4F48-8868-39B6B0FBAD39}" presName="spacer" presStyleCnt="0"/>
      <dgm:spPr/>
    </dgm:pt>
    <dgm:pt modelId="{A6ED7F3D-E674-B24E-BFBB-EF5E6ECB5E65}" type="pres">
      <dgm:prSet presAssocID="{B360259D-EB85-4C0E-9674-7C520AF317C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F4D0411-7F1A-4730-808A-D21BBCD31B79}" srcId="{39E541DF-0F0D-420E-84A3-5DFFD38218A7}" destId="{B360259D-EB85-4C0E-9674-7C520AF317C5}" srcOrd="1" destOrd="0" parTransId="{345A70BD-C6DA-4A10-A983-ECB065C4EDF3}" sibTransId="{D32120B3-4A97-479E-BC96-C55EFB6BB730}"/>
    <dgm:cxn modelId="{B0655662-165E-F447-9D6E-02EF8500935F}" type="presOf" srcId="{39E541DF-0F0D-420E-84A3-5DFFD38218A7}" destId="{D9D3A70A-A9C6-B84E-82F4-DDF6545C610F}" srcOrd="0" destOrd="0" presId="urn:microsoft.com/office/officeart/2005/8/layout/vList2"/>
    <dgm:cxn modelId="{51658475-928C-3A41-AAF8-5CB8D4DD694B}" type="presOf" srcId="{F47FC608-238A-49ED-9AFB-461CDACC0971}" destId="{5AE887C0-3423-9C46-88B5-375159E32853}" srcOrd="0" destOrd="0" presId="urn:microsoft.com/office/officeart/2005/8/layout/vList2"/>
    <dgm:cxn modelId="{53CFE6B6-7A1D-4079-A2A5-B04E09DFF353}" srcId="{39E541DF-0F0D-420E-84A3-5DFFD38218A7}" destId="{F47FC608-238A-49ED-9AFB-461CDACC0971}" srcOrd="0" destOrd="0" parTransId="{2F4B99CD-62A2-4934-BA95-5F9E428817F1}" sibTransId="{7781152A-D1F6-4F48-8868-39B6B0FBAD39}"/>
    <dgm:cxn modelId="{2B13B9D3-4FD3-6747-9E72-A7C99D07154A}" type="presOf" srcId="{B360259D-EB85-4C0E-9674-7C520AF317C5}" destId="{A6ED7F3D-E674-B24E-BFBB-EF5E6ECB5E65}" srcOrd="0" destOrd="0" presId="urn:microsoft.com/office/officeart/2005/8/layout/vList2"/>
    <dgm:cxn modelId="{4D68E49A-6202-E642-933C-979339C98BED}" type="presParOf" srcId="{D9D3A70A-A9C6-B84E-82F4-DDF6545C610F}" destId="{5AE887C0-3423-9C46-88B5-375159E32853}" srcOrd="0" destOrd="0" presId="urn:microsoft.com/office/officeart/2005/8/layout/vList2"/>
    <dgm:cxn modelId="{FA37B06B-0A1E-CA43-A895-34EAF0F9CFD6}" type="presParOf" srcId="{D9D3A70A-A9C6-B84E-82F4-DDF6545C610F}" destId="{5C352556-7CFC-A14C-B55B-DD065AD4E5FD}" srcOrd="1" destOrd="0" presId="urn:microsoft.com/office/officeart/2005/8/layout/vList2"/>
    <dgm:cxn modelId="{511BA2DE-F22A-4D46-B6E2-18A5126817CF}" type="presParOf" srcId="{D9D3A70A-A9C6-B84E-82F4-DDF6545C610F}" destId="{A6ED7F3D-E674-B24E-BFBB-EF5E6ECB5E6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887C0-3423-9C46-88B5-375159E32853}">
      <dsp:nvSpPr>
        <dsp:cNvPr id="0" name=""/>
        <dsp:cNvSpPr/>
      </dsp:nvSpPr>
      <dsp:spPr>
        <a:xfrm>
          <a:off x="0" y="28374"/>
          <a:ext cx="5641974" cy="23645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700" kern="1200"/>
            <a:t>How many rows per seconds are we reading?</a:t>
          </a:r>
        </a:p>
      </dsp:txBody>
      <dsp:txXfrm>
        <a:off x="115429" y="143803"/>
        <a:ext cx="5411116" cy="2133712"/>
      </dsp:txXfrm>
    </dsp:sp>
    <dsp:sp modelId="{A6ED7F3D-E674-B24E-BFBB-EF5E6ECB5E65}">
      <dsp:nvSpPr>
        <dsp:cNvPr id="0" name=""/>
        <dsp:cNvSpPr/>
      </dsp:nvSpPr>
      <dsp:spPr>
        <a:xfrm>
          <a:off x="0" y="2528305"/>
          <a:ext cx="5641974" cy="23645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much latency is procuding our system?</a:t>
          </a:r>
        </a:p>
      </dsp:txBody>
      <dsp:txXfrm>
        <a:off x="115429" y="2643734"/>
        <a:ext cx="5411116" cy="2133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974AA-79FC-B945-9AD2-600289F6B1A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DBBB3-0740-C945-9A03-CAFA90EFA99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544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90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174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3161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178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466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4946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678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DBBB3-0740-C945-9A03-CAFA90EFA991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122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387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3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5171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8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579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9067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3263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2057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638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89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6186E9-DF32-5940-924C-E9130958AD81}" type="datetimeFigureOut">
              <a:rPr lang="en-ES" smtClean="0"/>
              <a:t>30/6/22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C745AF-8227-7C4F-826D-00E19A440DEC}" type="slidenum">
              <a:rPr lang="en-ES" smtClean="0"/>
              <a:t>‹#›</a:t>
            </a:fld>
            <a:endParaRPr lang="en-E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1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02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04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4FDB3-9118-AA50-27B5-E0FD7B500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640080"/>
            <a:ext cx="4208656" cy="3034857"/>
          </a:xfrm>
        </p:spPr>
        <p:txBody>
          <a:bodyPr anchor="b">
            <a:normAutofit/>
          </a:bodyPr>
          <a:lstStyle/>
          <a:p>
            <a:r>
              <a:rPr lang="en-ES" sz="4400" dirty="0">
                <a:solidFill>
                  <a:srgbClr val="FFFFFF"/>
                </a:solidFill>
              </a:rPr>
              <a:t>Spark Structured Streaming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D81B3-D6B3-D7EE-0666-4BD2F37F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3849539"/>
            <a:ext cx="4204012" cy="2359417"/>
          </a:xfrm>
        </p:spPr>
        <p:txBody>
          <a:bodyPr anchor="t">
            <a:normAutofit/>
          </a:bodyPr>
          <a:lstStyle/>
          <a:p>
            <a:pPr algn="r"/>
            <a:r>
              <a:rPr lang="en-GB" sz="1600" dirty="0">
                <a:solidFill>
                  <a:srgbClr val="FFFFFF"/>
                </a:solidFill>
              </a:rPr>
              <a:t>K</a:t>
            </a:r>
            <a:r>
              <a:rPr lang="en-ES" sz="1600" dirty="0">
                <a:solidFill>
                  <a:srgbClr val="FFFFFF"/>
                </a:solidFill>
              </a:rPr>
              <a:t>ey concepts, development, testing and monitoring</a:t>
            </a:r>
          </a:p>
        </p:txBody>
      </p:sp>
      <p:cxnSp>
        <p:nvCxnSpPr>
          <p:cNvPr id="4118" name="Straight Connector 4106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pache, spark, logo Icon in Vector Logo">
            <a:extLst>
              <a:ext uri="{FF2B5EF4-FFF2-40B4-BE49-F238E27FC236}">
                <a16:creationId xmlns:a16="http://schemas.microsoft.com/office/drawing/2014/main" id="{32B184FF-AA19-8855-557B-4B8E00674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808" y="2242590"/>
            <a:ext cx="2864693" cy="28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63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 dirty="0">
                <a:solidFill>
                  <a:srgbClr val="FFFFFF"/>
                </a:solidFill>
              </a:rPr>
              <a:t>Spark structured streaming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17F0-7CB8-9B04-239E-A242EC1C23DE}"/>
              </a:ext>
            </a:extLst>
          </p:cNvPr>
          <p:cNvSpPr txBox="1"/>
          <p:nvPr/>
        </p:nvSpPr>
        <p:spPr>
          <a:xfrm>
            <a:off x="4842932" y="4465725"/>
            <a:ext cx="512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Development and testing</a:t>
            </a:r>
          </a:p>
        </p:txBody>
      </p:sp>
    </p:spTree>
    <p:extLst>
      <p:ext uri="{BB962C8B-B14F-4D97-AF65-F5344CB8AC3E}">
        <p14:creationId xmlns:p14="http://schemas.microsoft.com/office/powerpoint/2010/main" val="410926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923B-E24C-2CD9-E304-ED9CF352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ES" sz="4000" dirty="0"/>
              <a:t>First Stream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8D68-6311-3A36-F39C-903109815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803144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Consum socket 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Transform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ES" dirty="0"/>
              <a:t>Write stream in the console</a:t>
            </a:r>
          </a:p>
          <a:p>
            <a:pPr>
              <a:buFont typeface="Arial" panose="020B0604020202020204" pitchFamily="34" charset="0"/>
              <a:buChar char="•"/>
            </a:pPr>
            <a:endParaRPr lang="en-ES" dirty="0"/>
          </a:p>
          <a:p>
            <a:pPr marL="0" indent="0">
              <a:buNone/>
            </a:pPr>
            <a:r>
              <a:rPr lang="en-ES" dirty="0"/>
              <a:t>Test this app sending traffic to localhost:9999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39572D-DF75-A928-0131-0696EAA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72" y="1066800"/>
            <a:ext cx="7340600" cy="472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80C2B7-C42F-F70C-58C2-D4A7BEDA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5502238"/>
            <a:ext cx="1828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0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923B-E24C-2CD9-E304-ED9CF352A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ES" sz="4000" dirty="0"/>
              <a:t>First Stream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8D68-6311-3A36-F39C-903109815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2803144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ES" dirty="0"/>
              <a:t>Can we test this streaming code?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39572D-DF75-A928-0131-0696EAA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72" y="1066800"/>
            <a:ext cx="7340600" cy="47244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3511C43-C689-C137-5AF6-5AE797B8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5" y="3910584"/>
            <a:ext cx="322851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9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852237" cy="1499616"/>
          </a:xfrm>
        </p:spPr>
        <p:txBody>
          <a:bodyPr>
            <a:normAutofit/>
          </a:bodyPr>
          <a:lstStyle/>
          <a:p>
            <a:r>
              <a:rPr lang="en-ES" sz="4000" dirty="0"/>
              <a:t>Kafa to FS Stream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AA99C-A3E7-75B3-BBAF-77BA67BD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54" y="1689550"/>
            <a:ext cx="8637492" cy="50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/>
          </a:bodyPr>
          <a:lstStyle/>
          <a:p>
            <a:r>
              <a:rPr lang="en-ES" sz="4000" dirty="0"/>
              <a:t>TeSTING transform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81612-472D-869F-0DFB-44DA0E55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42" y="3316048"/>
            <a:ext cx="9014852" cy="2694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547A9-71B3-53AD-D9E4-19A2AAB1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94" y="1539957"/>
            <a:ext cx="7340600" cy="1409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B2558B-C106-A390-9FD5-142468BE8085}"/>
              </a:ext>
            </a:extLst>
          </p:cNvPr>
          <p:cNvSpPr txBox="1"/>
          <p:nvPr/>
        </p:nvSpPr>
        <p:spPr>
          <a:xfrm>
            <a:off x="779929" y="2084832"/>
            <a:ext cx="21247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200" dirty="0"/>
              <a:t>Structued streaming use the Datasets API</a:t>
            </a:r>
          </a:p>
          <a:p>
            <a:endParaRPr lang="en-ES" sz="2200" dirty="0"/>
          </a:p>
          <a:p>
            <a:r>
              <a:rPr lang="en-ES" sz="2200" dirty="0"/>
              <a:t>Transformations may be rehused between batch/streaming</a:t>
            </a:r>
          </a:p>
          <a:p>
            <a:endParaRPr lang="en-ES" sz="2200" dirty="0"/>
          </a:p>
          <a:p>
            <a:r>
              <a:rPr lang="en-ES" sz="2200" dirty="0"/>
              <a:t>Straightforward testing</a:t>
            </a:r>
          </a:p>
        </p:txBody>
      </p:sp>
      <p:pic>
        <p:nvPicPr>
          <p:cNvPr id="15" name="Picture 2" descr="GIF by Late Night with Seth Meyers">
            <a:extLst>
              <a:ext uri="{FF2B5EF4-FFF2-40B4-BE49-F238E27FC236}">
                <a16:creationId xmlns:a16="http://schemas.microsoft.com/office/drawing/2014/main" id="{FC07B3E9-67C5-114D-CC2A-02A43C4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88" y="1572485"/>
            <a:ext cx="3524623" cy="352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/>
          </a:bodyPr>
          <a:lstStyle/>
          <a:p>
            <a:r>
              <a:rPr lang="en-ES" sz="4000" dirty="0"/>
              <a:t>TeSTING READ </a:t>
            </a:r>
            <a:br>
              <a:rPr lang="en-ES" sz="4000" dirty="0"/>
            </a:br>
            <a:r>
              <a:rPr lang="en-ES" sz="4000" dirty="0"/>
              <a:t>STREAM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2558B-C106-A390-9FD5-142468BE8085}"/>
              </a:ext>
            </a:extLst>
          </p:cNvPr>
          <p:cNvSpPr txBox="1"/>
          <p:nvPr/>
        </p:nvSpPr>
        <p:spPr>
          <a:xfrm>
            <a:off x="779929" y="2084832"/>
            <a:ext cx="41551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Need kafka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</a:t>
            </a:r>
            <a:r>
              <a:rPr lang="en-ES" sz="2200" dirty="0"/>
              <a:t>sing Kafka 3.0 with </a:t>
            </a:r>
            <a:r>
              <a:rPr lang="en-GB" sz="2400" dirty="0"/>
              <a:t>KRaft (Kafka without Zookeeper)</a:t>
            </a:r>
            <a:endParaRPr lang="en-E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7A6F9-3D41-AEC5-A10A-9D31C1CB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51" y="5025318"/>
            <a:ext cx="52324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06EFE-C8A8-C9E3-630B-6ED29D55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17" y="1656474"/>
            <a:ext cx="7317068" cy="3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2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/>
          </a:bodyPr>
          <a:lstStyle/>
          <a:p>
            <a:r>
              <a:rPr lang="en-ES" sz="4000" dirty="0"/>
              <a:t>TeSTING READ </a:t>
            </a:r>
            <a:br>
              <a:rPr lang="en-ES" sz="4000" dirty="0"/>
            </a:br>
            <a:r>
              <a:rPr lang="en-ES" sz="4000" dirty="0"/>
              <a:t>STREAM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2558B-C106-A390-9FD5-142468BE8085}"/>
              </a:ext>
            </a:extLst>
          </p:cNvPr>
          <p:cNvSpPr txBox="1"/>
          <p:nvPr/>
        </p:nvSpPr>
        <p:spPr>
          <a:xfrm>
            <a:off x="779929" y="2084832"/>
            <a:ext cx="25414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Streaming Datasets can’t be collected, they need to be written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To test read we need to write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4DE43-0384-C5D2-B09F-6EB41A2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14" y="871294"/>
            <a:ext cx="8325437" cy="54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8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/>
          </a:bodyPr>
          <a:lstStyle/>
          <a:p>
            <a:r>
              <a:rPr lang="en-ES" sz="4000" dirty="0"/>
              <a:t>TeSTING WRITE </a:t>
            </a:r>
            <a:br>
              <a:rPr lang="en-ES" sz="4000" dirty="0"/>
            </a:br>
            <a:r>
              <a:rPr lang="en-ES" sz="4000" dirty="0"/>
              <a:t>STREAM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1AE2-F2FE-C1AF-B8A1-C84D8254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27" y="871294"/>
            <a:ext cx="8328624" cy="476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935C9-E62A-8AC6-E930-7E3C68A55AFA}"/>
              </a:ext>
            </a:extLst>
          </p:cNvPr>
          <p:cNvSpPr txBox="1"/>
          <p:nvPr/>
        </p:nvSpPr>
        <p:spPr>
          <a:xfrm>
            <a:off x="779929" y="2084832"/>
            <a:ext cx="25414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Only streaming Datasets can’t be written in a stream </a:t>
            </a:r>
          </a:p>
          <a:p>
            <a:endParaRPr lang="en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Streaming Datasets can’t be collected, they need to be written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200" dirty="0"/>
              <a:t>To test write we need to read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200" dirty="0"/>
          </a:p>
        </p:txBody>
      </p:sp>
    </p:spTree>
    <p:extLst>
      <p:ext uri="{BB962C8B-B14F-4D97-AF65-F5344CB8AC3E}">
        <p14:creationId xmlns:p14="http://schemas.microsoft.com/office/powerpoint/2010/main" val="323529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/>
          </a:bodyPr>
          <a:lstStyle/>
          <a:p>
            <a:r>
              <a:rPr lang="en-ES" sz="4000" dirty="0"/>
              <a:t>Exercise time</a:t>
            </a:r>
          </a:p>
        </p:txBody>
      </p:sp>
      <p:pic>
        <p:nvPicPr>
          <p:cNvPr id="12290" name="Picture 2" descr="Exercise Working Out GIF">
            <a:extLst>
              <a:ext uri="{FF2B5EF4-FFF2-40B4-BE49-F238E27FC236}">
                <a16:creationId xmlns:a16="http://schemas.microsoft.com/office/drawing/2014/main" id="{2C3534A1-1897-166A-0BD5-4AD61C7C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084832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3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 dirty="0">
                <a:solidFill>
                  <a:srgbClr val="FFFFFF"/>
                </a:solidFill>
              </a:rPr>
              <a:t>Spark structured streaming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017F0-7CB8-9B04-239E-A242EC1C23DE}"/>
              </a:ext>
            </a:extLst>
          </p:cNvPr>
          <p:cNvSpPr txBox="1"/>
          <p:nvPr/>
        </p:nvSpPr>
        <p:spPr>
          <a:xfrm>
            <a:off x="4842932" y="4465725"/>
            <a:ext cx="512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01166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Streams and Tables Theory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1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80E5F-1017-BF87-E50F-2D572B7A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ES">
                <a:solidFill>
                  <a:srgbClr val="FFFFFF"/>
                </a:solidFill>
              </a:rPr>
              <a:t>Monitoring A STREAM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68BB3E4-19AC-7683-6882-C00286079A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33924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95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8590519" cy="1499616"/>
          </a:xfrm>
        </p:spPr>
        <p:txBody>
          <a:bodyPr>
            <a:normAutofit/>
          </a:bodyPr>
          <a:lstStyle/>
          <a:p>
            <a:r>
              <a:rPr lang="en-ES" sz="4000" dirty="0"/>
              <a:t>Monitoring A STREAM – Query Listeners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A8CBD-7127-19C6-9E04-C9395987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0" y="2084832"/>
            <a:ext cx="10847040" cy="37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35E9-7804-1E68-B1A0-BD1ED0B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8590519" cy="1499616"/>
          </a:xfrm>
        </p:spPr>
        <p:txBody>
          <a:bodyPr>
            <a:normAutofit/>
          </a:bodyPr>
          <a:lstStyle/>
          <a:p>
            <a:r>
              <a:rPr lang="en-ES" sz="4000" dirty="0"/>
              <a:t>Monitoring A STREAM – Calculating latancy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FF2A4-B44C-D7DF-F59C-4F7E4670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084832"/>
            <a:ext cx="10553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Streams theory – </a:t>
            </a:r>
            <a:r>
              <a:rPr lang="en-GB" dirty="0"/>
              <a:t>Tables and Streams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3325-00EE-088E-6B75-9D6E7AE0D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39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stream</a:t>
            </a:r>
            <a:r>
              <a:rPr lang="en-GB" dirty="0"/>
              <a:t> can be considered a changelog of a </a:t>
            </a:r>
            <a:r>
              <a:rPr lang="en-GB" b="1" dirty="0"/>
              <a:t>table</a:t>
            </a:r>
            <a:r>
              <a:rPr lang="en-GB" dirty="0"/>
              <a:t>, where each data record in the stream captures a state change of the table.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table</a:t>
            </a:r>
            <a:r>
              <a:rPr lang="en-GB" dirty="0"/>
              <a:t> can be considered a snapshot, at a point in time, of the latest record in a </a:t>
            </a:r>
            <a:r>
              <a:rPr lang="en-GB" b="1" dirty="0"/>
              <a:t>stream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B04A6-823E-8F61-0A56-89EC9C5C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5615376"/>
            <a:ext cx="3891168" cy="733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39C6E-97DD-0266-BF2E-06129DA0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77" y="5653182"/>
            <a:ext cx="3891168" cy="695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B56BB-987C-00A9-3B8C-99EBA5CFC59E}"/>
              </a:ext>
            </a:extLst>
          </p:cNvPr>
          <p:cNvSpPr txBox="1"/>
          <p:nvPr/>
        </p:nvSpPr>
        <p:spPr>
          <a:xfrm>
            <a:off x="838200" y="5099134"/>
            <a:ext cx="10511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200" dirty="0"/>
              <a:t>More formally</a:t>
            </a:r>
          </a:p>
        </p:txBody>
      </p:sp>
    </p:spTree>
    <p:extLst>
      <p:ext uri="{BB962C8B-B14F-4D97-AF65-F5344CB8AC3E}">
        <p14:creationId xmlns:p14="http://schemas.microsoft.com/office/powerpoint/2010/main" val="42755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S" dirty="0"/>
              <a:t>Streams theory – </a:t>
            </a:r>
            <a:r>
              <a:rPr lang="en-GB" dirty="0"/>
              <a:t>Tables and Streams</a:t>
            </a:r>
            <a:endParaRPr lang="en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4C15D-FE8E-472C-38CC-DC8A263E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519" y="2830512"/>
            <a:ext cx="5753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9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06B0-D40B-D5AE-B3CD-0B483732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 and Streams</a:t>
            </a:r>
            <a:endParaRPr lang="en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E55DD-4F89-985D-0495-DC61BE10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ES" dirty="0"/>
          </a:p>
          <a:p>
            <a:pPr marL="0" indent="0">
              <a:buNone/>
            </a:pPr>
            <a:endParaRPr lang="en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8DF4C-0A09-2D66-93D8-775B3BCDA50E}"/>
              </a:ext>
            </a:extLst>
          </p:cNvPr>
          <p:cNvSpPr/>
          <p:nvPr/>
        </p:nvSpPr>
        <p:spPr>
          <a:xfrm>
            <a:off x="474023" y="3075057"/>
            <a:ext cx="11430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“semantically batch is really just a subset of streaming”</a:t>
            </a:r>
            <a:endParaRPr lang="en-ES" sz="4000" dirty="0"/>
          </a:p>
        </p:txBody>
      </p:sp>
    </p:spTree>
    <p:extLst>
      <p:ext uri="{BB962C8B-B14F-4D97-AF65-F5344CB8AC3E}">
        <p14:creationId xmlns:p14="http://schemas.microsoft.com/office/powerpoint/2010/main" val="38400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1530-187E-453A-69C0-C75D9288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GB" dirty="0"/>
              <a:t>Time reasoning key concepts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B7BD-1454-C059-E0B6-1D6C4FBA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Event time</a:t>
            </a:r>
            <a:r>
              <a:rPr lang="en-GB" dirty="0"/>
              <a:t>: This is the time at which events actually occurred. </a:t>
            </a:r>
          </a:p>
          <a:p>
            <a:endParaRPr lang="en-GB" dirty="0"/>
          </a:p>
          <a:p>
            <a:r>
              <a:rPr lang="en-GB" b="1" dirty="0"/>
              <a:t>Processing time</a:t>
            </a:r>
            <a:r>
              <a:rPr lang="en-GB" dirty="0"/>
              <a:t>: This is the time at which events are observed in the system.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5" name="Picture 1" descr="page30image61127712">
            <a:extLst>
              <a:ext uri="{FF2B5EF4-FFF2-40B4-BE49-F238E27FC236}">
                <a16:creationId xmlns:a16="http://schemas.microsoft.com/office/drawing/2014/main" id="{9E5796D6-624E-07AF-1B13-C596B6F3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265" y="640080"/>
            <a:ext cx="518739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2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1530-187E-453A-69C0-C75D9288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GB"/>
              <a:t>Time reasoning key concepts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B7BD-1454-C059-E0B6-1D6C4FBA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GB" b="1" dirty="0"/>
              <a:t>Triggers</a:t>
            </a:r>
            <a:r>
              <a:rPr lang="en-GB" dirty="0"/>
              <a:t>: Flow control mechanism for dictating when results should be materialized.</a:t>
            </a:r>
          </a:p>
          <a:p>
            <a:endParaRPr lang="en-GB" dirty="0"/>
          </a:p>
          <a:p>
            <a:r>
              <a:rPr lang="en-GB" b="1" dirty="0"/>
              <a:t>Windowing</a:t>
            </a:r>
            <a:r>
              <a:rPr lang="en-GB" dirty="0"/>
              <a:t>: Notion of taking a data source, and chopping it up along temporal boundaries into finite chunks for processing.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2" name="Picture 4" descr="Hourglass, sandclock, sandglass icon - Download on Iconfinder">
            <a:extLst>
              <a:ext uri="{FF2B5EF4-FFF2-40B4-BE49-F238E27FC236}">
                <a16:creationId xmlns:a16="http://schemas.microsoft.com/office/drawing/2014/main" id="{97E441A4-A575-EA9D-EAA4-12EC07C5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672" y1="30859" x2="38672" y2="30859"/>
                        <a14:foregroundMark x1="43945" y1="72266" x2="43945" y2="72266"/>
                        <a14:backgroundMark x1="12305" y1="41406" x2="12305" y2="41406"/>
                        <a14:backgroundMark x1="12500" y1="44531" x2="12500" y2="4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701039"/>
            <a:ext cx="5455921" cy="54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69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1530-187E-453A-69C0-C75D9288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GB"/>
              <a:t>Correctness key concepts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B7BD-1454-C059-E0B6-1D6C4FBA0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/>
              <a:t>Checkpoints</a:t>
            </a:r>
            <a:r>
              <a:rPr lang="en-GB"/>
              <a:t>: Persisted state over time to keep consistency in light of machine failures.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Watermarks</a:t>
            </a:r>
            <a:r>
              <a:rPr lang="en-GB"/>
              <a:t>: Temporal notions of input completeness in the event-time domain. They help dealing with late records.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B8F4A-5DE6-1A6C-DF5A-D182E675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1530-187E-453A-69C0-C75D9288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Enough theory</a:t>
            </a:r>
            <a:endParaRPr lang="en-E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1B7F3B-C5E7-FB3F-1252-9BFF480A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2559330"/>
            <a:ext cx="3810000" cy="2857500"/>
          </a:xfrm>
        </p:spPr>
      </p:pic>
      <p:pic>
        <p:nvPicPr>
          <p:cNvPr id="5122" name="Picture 2" descr="Streaming Systems: The What, Where, When, and How of Large-Scale Data  Processing (English Edition) eBook : Akidau, Tyler, Chernyak, Slava, Lax,  Reuven: Amazon.es: Tienda Kindle">
            <a:extLst>
              <a:ext uri="{FF2B5EF4-FFF2-40B4-BE49-F238E27FC236}">
                <a16:creationId xmlns:a16="http://schemas.microsoft.com/office/drawing/2014/main" id="{F5EA63BD-FB4A-E3DC-FD18-1184AB09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79" y="1394829"/>
            <a:ext cx="3063951" cy="40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3BA7AC-CFA4-149D-B977-666BF6AB77EF}"/>
              </a:ext>
            </a:extLst>
          </p:cNvPr>
          <p:cNvSpPr txBox="1"/>
          <p:nvPr/>
        </p:nvSpPr>
        <p:spPr>
          <a:xfrm>
            <a:off x="8292179" y="5607424"/>
            <a:ext cx="30639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200" dirty="0"/>
              <a:t>If you has loved streams theory you’ll find more here</a:t>
            </a:r>
          </a:p>
        </p:txBody>
      </p:sp>
    </p:spTree>
    <p:extLst>
      <p:ext uri="{BB962C8B-B14F-4D97-AF65-F5344CB8AC3E}">
        <p14:creationId xmlns:p14="http://schemas.microsoft.com/office/powerpoint/2010/main" val="1998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{11316F88-7522-A048-B356-C54C42233E20}tf10001061</Template>
  <TotalTime>4481</TotalTime>
  <Words>388</Words>
  <Application>Microsoft Macintosh PowerPoint</Application>
  <PresentationFormat>Widescreen</PresentationFormat>
  <Paragraphs>79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Integral</vt:lpstr>
      <vt:lpstr>Spark Structured Streaming</vt:lpstr>
      <vt:lpstr>Streams and Tables Theory</vt:lpstr>
      <vt:lpstr>Streams theory – Tables and Streams</vt:lpstr>
      <vt:lpstr>Streams theory – Tables and Streams</vt:lpstr>
      <vt:lpstr>Tables and Streams</vt:lpstr>
      <vt:lpstr>Time reasoning key concepts</vt:lpstr>
      <vt:lpstr>Time reasoning key concepts</vt:lpstr>
      <vt:lpstr>Correctness key concepts</vt:lpstr>
      <vt:lpstr>Enough theory</vt:lpstr>
      <vt:lpstr>Spark structured streaming</vt:lpstr>
      <vt:lpstr>First Stream</vt:lpstr>
      <vt:lpstr>First Stream</vt:lpstr>
      <vt:lpstr>Kafa to FS Stream</vt:lpstr>
      <vt:lpstr>TeSTING transform</vt:lpstr>
      <vt:lpstr>TeSTING READ  STREAM</vt:lpstr>
      <vt:lpstr>TeSTING READ  STREAM</vt:lpstr>
      <vt:lpstr>TeSTING WRITE  STREAM</vt:lpstr>
      <vt:lpstr>Exercise time</vt:lpstr>
      <vt:lpstr>Spark structured streaming</vt:lpstr>
      <vt:lpstr>Monitoring A STREAM</vt:lpstr>
      <vt:lpstr>Monitoring A STREAM – Query Listeners</vt:lpstr>
      <vt:lpstr>Monitoring A STREAM – Calculating latancy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Structured Streaming</dc:title>
  <dc:creator>Marc Cardús Garcia</dc:creator>
  <cp:lastModifiedBy>Marc Cardús Garcia</cp:lastModifiedBy>
  <cp:revision>1</cp:revision>
  <dcterms:created xsi:type="dcterms:W3CDTF">2022-06-27T13:17:35Z</dcterms:created>
  <dcterms:modified xsi:type="dcterms:W3CDTF">2022-06-30T16:00:04Z</dcterms:modified>
</cp:coreProperties>
</file>